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1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ed43bc78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4ed43bc7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4ed43bc789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4ed43bc78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12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16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3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hyperlink" Target="http://www.kncrowder.com/" TargetMode="External"/><Relationship Id="rId4" Type="http://schemas.openxmlformats.org/officeDocument/2006/relationships/image" Target="../media/image1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youtu.be/4kxaLkZcrDc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Relationship Id="rId4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9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g"/><Relationship Id="rId4" Type="http://schemas.openxmlformats.org/officeDocument/2006/relationships/image" Target="../media/image39.jpg"/><Relationship Id="rId5" Type="http://schemas.openxmlformats.org/officeDocument/2006/relationships/image" Target="../media/image2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youtu.be/4Z5MfXWPSSA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1.png"/><Relationship Id="rId4" Type="http://schemas.openxmlformats.org/officeDocument/2006/relationships/image" Target="../media/image5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png"/><Relationship Id="rId4" Type="http://schemas.openxmlformats.org/officeDocument/2006/relationships/image" Target="../media/image5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3.jpg"/><Relationship Id="rId4" Type="http://schemas.openxmlformats.org/officeDocument/2006/relationships/image" Target="../media/image57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6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9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8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2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0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1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7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4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9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6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01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4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0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6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hyperlink" Target="https://www.youtube.com/watch?v=COoUDucPyAQ" TargetMode="Externa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0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9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5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8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6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04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8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4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0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09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06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9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11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00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07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17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14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5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ctrTitle"/>
          </p:nvPr>
        </p:nvSpPr>
        <p:spPr>
          <a:xfrm>
            <a:off x="467544" y="116632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unnamed.jpg" id="86" name="Google Shape;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3768" y="1052736"/>
            <a:ext cx="417646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-design.jpg" id="87" name="Google Shape;8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221480"/>
            <a:ext cx="9144000" cy="2636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45" name="Google Shape;145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1760" y="1448835"/>
            <a:ext cx="4176464" cy="540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9632" y="0"/>
            <a:ext cx="6629400" cy="1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Foot Grilles</a:t>
            </a:r>
            <a:endParaRPr/>
          </a:p>
        </p:txBody>
      </p:sp>
      <p:pic>
        <p:nvPicPr>
          <p:cNvPr id="705" name="Google Shape;705;p1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1124744"/>
            <a:ext cx="7344816" cy="5562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airport1.jpg" id="711" name="Google Shape;711;p1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200037"/>
            <a:ext cx="8496944" cy="665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ootgrilles.jpg" id="717" name="Google Shape;717;p1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404664"/>
            <a:ext cx="8752098" cy="583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15"/>
          <p:cNvSpPr txBox="1"/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CA" sz="3959"/>
              <a:t>Thank You!</a:t>
            </a:r>
            <a:br>
              <a:rPr lang="en-CA" sz="3959"/>
            </a:br>
            <a:r>
              <a:rPr lang="en-CA" sz="3959" u="sng">
                <a:solidFill>
                  <a:schemeClr val="hlink"/>
                </a:solidFill>
                <a:hlinkClick r:id="rId3"/>
              </a:rPr>
              <a:t>www.kncrowder.com</a:t>
            </a:r>
            <a:r>
              <a:rPr lang="en-CA" sz="3959"/>
              <a:t> </a:t>
            </a:r>
            <a:endParaRPr sz="3959"/>
          </a:p>
        </p:txBody>
      </p:sp>
      <p:pic>
        <p:nvPicPr>
          <p:cNvPr descr="pennercloseup.jpg" id="723" name="Google Shape;723;p11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1720" y="1196752"/>
            <a:ext cx="5112568" cy="511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52" name="Google Shape;152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624" y="0"/>
            <a:ext cx="7200800" cy="6718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58" name="Google Shape;158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648" y="0"/>
            <a:ext cx="6516216" cy="670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4" name="Google Shape;164;p2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CA" u="sng">
                <a:solidFill>
                  <a:schemeClr val="hlink"/>
                </a:solidFill>
                <a:hlinkClick r:id="rId3"/>
              </a:rPr>
              <a:t>https://youtu.be/4kxaLkZcrDc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9672" y="116632"/>
            <a:ext cx="6248400" cy="131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836712"/>
            <a:ext cx="7331145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 txBox="1"/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Top Mounted</a:t>
            </a:r>
            <a:endParaRPr/>
          </a:p>
        </p:txBody>
      </p:sp>
      <p:pic>
        <p:nvPicPr>
          <p:cNvPr id="172" name="Google Shape;17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1600" y="4005064"/>
            <a:ext cx="7140793" cy="252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78" name="Google Shape;178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5" y="404664"/>
            <a:ext cx="8668035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536" y="3284984"/>
            <a:ext cx="8527641" cy="295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torystvunit-234.jpg" id="185" name="Google Shape;185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5616" y="404664"/>
            <a:ext cx="6696744" cy="6919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torylaundry2-200.jpg" id="191" name="Google Shape;191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5736" y="188640"/>
            <a:ext cx="4248472" cy="6581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atrick-demers2-242.jpg" id="197" name="Google Shape;197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404664"/>
            <a:ext cx="8103794" cy="54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XUJGfQpi.jpeg" id="203" name="Google Shape;203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548680"/>
            <a:ext cx="8530283" cy="568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named.jpg" id="92" name="Google Shape;9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784" y="-387424"/>
            <a:ext cx="3096344" cy="256490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CA" sz="2960"/>
              <a:t>Canadian Manufacturer since the late 1940’s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CA" sz="2960"/>
              <a:t>Family owned and operated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CA" sz="2960"/>
              <a:t>Manufacturer of: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–"/>
            </a:pPr>
            <a:r>
              <a:rPr lang="en-CA" sz="2590"/>
              <a:t>Sliding door track and hardware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–"/>
            </a:pPr>
            <a:r>
              <a:rPr lang="en-CA" sz="2590"/>
              <a:t>Weatherstripping</a:t>
            </a:r>
            <a:endParaRPr sz="2590"/>
          </a:p>
          <a:p>
            <a:pPr indent="-285750" lvl="1" marL="74295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–"/>
            </a:pPr>
            <a:r>
              <a:rPr lang="en-CA" sz="2590"/>
              <a:t>Thresholds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–"/>
            </a:pPr>
            <a:r>
              <a:rPr lang="en-CA" sz="2590"/>
              <a:t>Automatic door bottoms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–"/>
            </a:pPr>
            <a:r>
              <a:rPr lang="en-CA" sz="2590"/>
              <a:t>Door locks, pulls and louvres</a:t>
            </a:r>
            <a:endParaRPr sz="2590"/>
          </a:p>
          <a:p>
            <a:pPr indent="-285750" lvl="1" marL="74295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–"/>
            </a:pPr>
            <a:r>
              <a:rPr lang="en-CA" sz="2590"/>
              <a:t>Foot Grilles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–"/>
            </a:pPr>
            <a:r>
              <a:rPr lang="en-CA" sz="2590"/>
              <a:t>Stair nosings</a:t>
            </a:r>
            <a:endParaRPr sz="2590"/>
          </a:p>
          <a:p>
            <a:pPr indent="-285750" lvl="1" marL="74295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2590"/>
          </a:p>
          <a:p>
            <a:pPr indent="-154940" lvl="0" marL="342900" rtl="0" algn="l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r>
              <a:t/>
            </a:r>
            <a:endParaRPr sz="296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kOCbdYzS.jpeg" id="209" name="Google Shape;209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8064" y="188640"/>
            <a:ext cx="3672408" cy="550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6632"/>
            <a:ext cx="5177536" cy="56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Side Mounted (Barn Door)</a:t>
            </a:r>
            <a:endParaRPr/>
          </a:p>
        </p:txBody>
      </p:sp>
      <p:pic>
        <p:nvPicPr>
          <p:cNvPr id="216" name="Google Shape;216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600" y="1124744"/>
            <a:ext cx="697230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1600" y="3933056"/>
            <a:ext cx="6972300" cy="24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23" name="Google Shape;223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894180" cy="29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068960"/>
            <a:ext cx="8856984" cy="295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willowdalehome2-348.jpg" id="230" name="Google Shape;230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260648"/>
            <a:ext cx="8484111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bob2.jpg" id="236" name="Google Shape;236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260648"/>
            <a:ext cx="7872874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millcovenursinghome3.jpg" id="242" name="Google Shape;242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88640"/>
            <a:ext cx="3393701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ndoorfascia1.jpg" id="243" name="Google Shape;24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9912" y="188640"/>
            <a:ext cx="4259650" cy="23914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ybarndoor2.jpg" id="244" name="Google Shape;244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79912" y="2708920"/>
            <a:ext cx="4323855" cy="32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NewMooseJawHospital.jpg" id="250" name="Google Shape;250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640" y="404664"/>
            <a:ext cx="6912768" cy="6009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By-Passing</a:t>
            </a:r>
            <a:endParaRPr/>
          </a:p>
        </p:txBody>
      </p:sp>
      <p:pic>
        <p:nvPicPr>
          <p:cNvPr id="256" name="Google Shape;256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7" y="1412776"/>
            <a:ext cx="8653787" cy="295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liam2-327.jpg" id="262" name="Google Shape;262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1760" y="260648"/>
            <a:ext cx="4104456" cy="615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Bi-Fold / Pivot Systems</a:t>
            </a:r>
            <a:endParaRPr/>
          </a:p>
        </p:txBody>
      </p:sp>
      <p:pic>
        <p:nvPicPr>
          <p:cNvPr id="268" name="Google Shape;268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1124744"/>
            <a:ext cx="6840760" cy="2890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552" y="4149435"/>
            <a:ext cx="6336704" cy="2708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16632"/>
            <a:ext cx="8766224" cy="626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millcovenursinghome1.jpg" id="275" name="Google Shape;275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3688" y="260648"/>
            <a:ext cx="4824536" cy="64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Pocket Doors</a:t>
            </a:r>
            <a:endParaRPr/>
          </a:p>
        </p:txBody>
      </p:sp>
      <p:pic>
        <p:nvPicPr>
          <p:cNvPr id="281" name="Google Shape;281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1" y="1124744"/>
            <a:ext cx="8873601" cy="460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ramsin3.jpg" id="287" name="Google Shape;287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548680"/>
            <a:ext cx="8319895" cy="55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93" name="Google Shape;293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9672" y="0"/>
            <a:ext cx="6264696" cy="6626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9" name="Google Shape;299;p46"/>
          <p:cNvSpPr txBox="1"/>
          <p:nvPr>
            <p:ph idx="1" type="body"/>
          </p:nvPr>
        </p:nvSpPr>
        <p:spPr>
          <a:xfrm>
            <a:off x="467544" y="26064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CA"/>
              <a:t>Door size? (extra height and width modifications) up to 4’ X 10’</a:t>
            </a:r>
            <a:endParaRPr/>
          </a:p>
        </p:txBody>
      </p:sp>
      <p:pic>
        <p:nvPicPr>
          <p:cNvPr id="300" name="Google Shape;30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624" y="1340768"/>
            <a:ext cx="7092280" cy="5189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toryguestbath.jpg" id="306" name="Google Shape;306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7704" y="188640"/>
            <a:ext cx="4680520" cy="6546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quebechouse14.jpg" id="312" name="Google Shape;312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3728" y="260648"/>
            <a:ext cx="4608512" cy="6146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Quebechouse18-977.jpg" id="318" name="Google Shape;318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1720" y="116632"/>
            <a:ext cx="4968552" cy="6626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1823" y="3017510"/>
            <a:ext cx="5069025" cy="379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TYPE HD (HEAVY DUTY) </a:t>
            </a: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POCKET DOOR KITS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25" name="Google Shape;325;p5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▪Taking our legendary Crowderframe Pocket Door Kits to the next level!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▪Full 2x6 wall construction pocket door kits c/w stronger uprights,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 track &amp; hangers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▪Increasing door weight capacity to 200-300lbs!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▪Will be released with two versions: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–TYPE HD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TYPE HD-CC with Catch’N’Close</a:t>
            </a:r>
            <a:endParaRPr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31" name="Google Shape;331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16632"/>
            <a:ext cx="9036496" cy="5623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7" name="Google Shape;107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9752" y="116632"/>
            <a:ext cx="4032448" cy="6573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rowder2.jpg" id="337" name="Google Shape;337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548680"/>
            <a:ext cx="8280920" cy="5518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quebechouse16.jpg" id="343" name="Google Shape;343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548680"/>
            <a:ext cx="8545156" cy="568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Considerations</a:t>
            </a:r>
            <a:endParaRPr/>
          </a:p>
        </p:txBody>
      </p:sp>
      <p:pic>
        <p:nvPicPr>
          <p:cNvPr id="349" name="Google Shape;349;p5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1268760"/>
            <a:ext cx="6769844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Installation</a:t>
            </a:r>
            <a:endParaRPr/>
          </a:p>
        </p:txBody>
      </p:sp>
      <p:sp>
        <p:nvSpPr>
          <p:cNvPr id="355" name="Google Shape;355;p5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CA" u="sng">
                <a:solidFill>
                  <a:schemeClr val="hlink"/>
                </a:solidFill>
                <a:hlinkClick r:id="rId3"/>
              </a:rPr>
              <a:t>https://youtu.be/4Z5MfXWPSSA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61" name="Google Shape;361;p5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5656" y="188640"/>
            <a:ext cx="6840760" cy="6547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Architecture &amp; Design</a:t>
            </a:r>
            <a:endParaRPr/>
          </a:p>
        </p:txBody>
      </p:sp>
      <p:sp>
        <p:nvSpPr>
          <p:cNvPr id="367" name="Google Shape;367;p5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numbertenarchitecturalgroup.jpg" id="368" name="Google Shape;36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1340768"/>
            <a:ext cx="7992888" cy="5328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74" name="Google Shape;374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608" y="260648"/>
            <a:ext cx="7372350" cy="32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3501008"/>
            <a:ext cx="7305675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81" name="Google Shape;381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592" y="188640"/>
            <a:ext cx="733425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584" y="3501008"/>
            <a:ext cx="7372350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88" name="Google Shape;388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600" y="188640"/>
            <a:ext cx="7277100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592" y="3573016"/>
            <a:ext cx="7391400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95" name="Google Shape;395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260648"/>
            <a:ext cx="7219950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528" y="3140968"/>
            <a:ext cx="7077075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named.jpg" id="112" name="Google Shape;11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848" y="-387424"/>
            <a:ext cx="1872208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>
            <p:ph type="title"/>
          </p:nvPr>
        </p:nvSpPr>
        <p:spPr>
          <a:xfrm>
            <a:off x="467544" y="10527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CA" sz="3959"/>
              <a:t>Sliding Door Track and Hardware Considerations</a:t>
            </a:r>
            <a:endParaRPr sz="3959"/>
          </a:p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179512" y="2204864"/>
            <a:ext cx="8784976" cy="4536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CA"/>
              <a:t>-Top mounted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CA"/>
              <a:t>-Side mounted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CA"/>
              <a:t>-Bi-Parting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CA"/>
              <a:t>-Bi-Folding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CA"/>
              <a:t>-Bypassing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CA"/>
              <a:t>-Pocket Doors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CA"/>
              <a:t>-Exposed Hardware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CA"/>
              <a:t>-Door weight?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02" name="Google Shape;402;p6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64704"/>
            <a:ext cx="9052793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08" name="Google Shape;408;p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476672"/>
            <a:ext cx="8720919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beertown2.jpg" id="414" name="Google Shape;414;p6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1720" y="188640"/>
            <a:ext cx="4536504" cy="648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redhandle2.jpg" id="420" name="Google Shape;420;p6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1760" y="161257"/>
            <a:ext cx="4464496" cy="6696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biggerlogo1-400.jpg" id="426" name="Google Shape;426;p6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309407" cy="64533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ggerlogo2.jpg" id="427" name="Google Shape;427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4008" y="0"/>
            <a:ext cx="4320480" cy="6469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office1redo.jpg" id="433" name="Google Shape;433;p6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548680"/>
            <a:ext cx="7887692" cy="52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office4-106.jpg" id="439" name="Google Shape;439;p6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620688"/>
            <a:ext cx="8211845" cy="547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kncdouble1-429 (1).jpg" id="445" name="Google Shape;445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5736" y="0"/>
            <a:ext cx="4464496" cy="6696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kncdouble4-895.jpg" id="451" name="Google Shape;451;p7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260648"/>
            <a:ext cx="8532949" cy="568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METAMORPHOSE.jpg" id="457" name="Google Shape;457;p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5696" y="188640"/>
            <a:ext cx="4824536" cy="64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20" name="Google Shape;120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36712"/>
            <a:ext cx="8986598" cy="37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hrysler1.jpg" id="463" name="Google Shape;463;p7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7704" y="231194"/>
            <a:ext cx="4968552" cy="6626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ottagebath1-304.jpg" id="469" name="Google Shape;469;p7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3728" y="260648"/>
            <a:ext cx="4680520" cy="644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winecellar1.jpg" id="475" name="Google Shape;475;p7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5696" y="116632"/>
            <a:ext cx="5256584" cy="6485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lottery4-219.jpg" id="481" name="Google Shape;481;p7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16632"/>
            <a:ext cx="8744702" cy="583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jer2.jpg" id="487" name="Google Shape;487;p7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3768" y="116632"/>
            <a:ext cx="4392488" cy="6588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Glass Systems</a:t>
            </a:r>
            <a:endParaRPr/>
          </a:p>
        </p:txBody>
      </p:sp>
      <p:pic>
        <p:nvPicPr>
          <p:cNvPr id="493" name="Google Shape;493;p7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1268760"/>
            <a:ext cx="6408712" cy="271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77071"/>
            <a:ext cx="7092280" cy="2412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00" name="Google Shape;500;p7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0"/>
            <a:ext cx="7632848" cy="6533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06" name="Google Shape;506;p7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116631"/>
            <a:ext cx="7920880" cy="6689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kresge1-512.jpg" id="512" name="Google Shape;512;p8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5696" y="116632"/>
            <a:ext cx="4968552" cy="6626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mattgalvin2-423.jpg" id="518" name="Google Shape;518;p8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7744" y="260648"/>
            <a:ext cx="4176464" cy="62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26" name="Google Shape;126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4" y="116632"/>
            <a:ext cx="7416824" cy="6632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nova1.jpg" id="524" name="Google Shape;524;p8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88640"/>
            <a:ext cx="8740282" cy="475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hall-151.jpg" id="530" name="Google Shape;530;p8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16632"/>
            <a:ext cx="7488832" cy="56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Custom Systems</a:t>
            </a:r>
            <a:endParaRPr/>
          </a:p>
        </p:txBody>
      </p:sp>
      <p:pic>
        <p:nvPicPr>
          <p:cNvPr id="536" name="Google Shape;536;p8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556792"/>
            <a:ext cx="7610475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42" name="Google Shape;542;p8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125348"/>
            <a:ext cx="7272808" cy="673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holidayinn1.jpg" id="548" name="Google Shape;548;p8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5696" y="260648"/>
            <a:ext cx="4824536" cy="6432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holidayinn2.jpg" id="554" name="Google Shape;554;p8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712" y="188640"/>
            <a:ext cx="4896544" cy="652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60" name="Google Shape;560;p8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404664"/>
            <a:ext cx="8596647" cy="37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66" name="Google Shape;566;p8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5696" y="188640"/>
            <a:ext cx="5040560" cy="6237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amli-covered-bridge-project1-83.jpg" id="572" name="Google Shape;572;p9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712" y="287089"/>
            <a:ext cx="4968552" cy="6570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9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amli-covered-bridge-project2-590.jpg" id="578" name="Google Shape;578;p9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260648"/>
            <a:ext cx="7969976" cy="612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32" name="Google Shape;132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260648"/>
            <a:ext cx="823484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545" y="3212976"/>
            <a:ext cx="8280919" cy="1400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4" name="Google Shape;584;p9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CA"/>
              <a:t>Come Along System with Catch N Close video link </a:t>
            </a:r>
            <a:r>
              <a:rPr lang="en-CA" u="sng">
                <a:solidFill>
                  <a:schemeClr val="hlink"/>
                </a:solidFill>
                <a:hlinkClick r:id="rId3"/>
              </a:rPr>
              <a:t>https://www.youtube.com/watch?v=COoUDucPyAQ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9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90" name="Google Shape;590;p9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592" y="476672"/>
            <a:ext cx="6840760" cy="4811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596" name="Google Shape;596;p9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664" y="260648"/>
            <a:ext cx="4968552" cy="6432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pentang5.jpg" id="602" name="Google Shape;602;p9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3728" y="260648"/>
            <a:ext cx="4824536" cy="64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608" name="Google Shape;608;p9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640" y="0"/>
            <a:ext cx="5400600" cy="6898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hospital1.jpg" id="614" name="Google Shape;614;p9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88640"/>
            <a:ext cx="8160906" cy="612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9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620" name="Google Shape;620;p9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3688" y="188640"/>
            <a:ext cx="5544616" cy="6539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anteroom1-976.jpg" id="626" name="Google Shape;626;p9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3728" y="188640"/>
            <a:ext cx="4752528" cy="6540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0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mlcd.booth.jpg" id="632" name="Google Shape;632;p10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260648"/>
            <a:ext cx="8030066" cy="5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0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office-redo.jpg" id="638" name="Google Shape;638;p10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332656"/>
            <a:ext cx="8391085" cy="511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39" name="Google Shape;139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88640"/>
            <a:ext cx="8569513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0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lunchroom-989.jpg" id="644" name="Google Shape;644;p10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260648"/>
            <a:ext cx="7776864" cy="583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0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Door Locks and Pulls</a:t>
            </a:r>
            <a:endParaRPr/>
          </a:p>
        </p:txBody>
      </p:sp>
      <p:pic>
        <p:nvPicPr>
          <p:cNvPr descr="toryguestbath2-385.jpg" id="650" name="Google Shape;650;p10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1760" y="1340768"/>
            <a:ext cx="4320480" cy="5195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0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toryguestbath1-565.jpg" id="656" name="Google Shape;656;p10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3728" y="332656"/>
            <a:ext cx="4464496" cy="5954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0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annarbor2.jpg" id="662" name="Google Shape;662;p10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1720" y="260648"/>
            <a:ext cx="4680520" cy="6266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0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kncdouble6-421.jpg" id="668" name="Google Shape;668;p10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260648"/>
            <a:ext cx="8208913" cy="547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ronaldmcdonald2-274.jpg" id="674" name="Google Shape;674;p10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260648"/>
            <a:ext cx="4824536" cy="6432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650" y="1724300"/>
            <a:ext cx="4463750" cy="489522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10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ADDITIONS TO LOCKS &amp; PULLS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81" name="Google Shape;681;p108"/>
          <p:cNvSpPr txBox="1"/>
          <p:nvPr>
            <p:ph idx="1" type="body"/>
          </p:nvPr>
        </p:nvSpPr>
        <p:spPr>
          <a:xfrm>
            <a:off x="457200" y="16100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▪New slow release Edge Pulls 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C-90L, C-90S &amp; C-91 lock &amp; pull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bodies for quieter operation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▪New vertical operating thumb turn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flush pulls for a cleaner look and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easier to use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▪Barn Door Strike Lock Box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▪Barn Door Locks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(C-94BL Barn Door Lock is available now!) 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687" name="Google Shape;687;p10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88640"/>
            <a:ext cx="8684792" cy="547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10"/>
          <p:cNvSpPr txBox="1"/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How to Specify?</a:t>
            </a:r>
            <a:endParaRPr/>
          </a:p>
        </p:txBody>
      </p:sp>
      <p:pic>
        <p:nvPicPr>
          <p:cNvPr id="693" name="Google Shape;693;p1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340768"/>
            <a:ext cx="9134797" cy="2664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699" name="Google Shape;699;p1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624" y="260648"/>
            <a:ext cx="6336704" cy="6521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